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24"/>
  </p:notesMasterIdLst>
  <p:handoutMasterIdLst>
    <p:handoutMasterId r:id="rId25"/>
  </p:handoutMasterIdLst>
  <p:sldIdLst>
    <p:sldId id="273" r:id="rId7"/>
    <p:sldId id="286" r:id="rId8"/>
    <p:sldId id="269" r:id="rId9"/>
    <p:sldId id="270" r:id="rId10"/>
    <p:sldId id="271" r:id="rId11"/>
    <p:sldId id="266" r:id="rId12"/>
    <p:sldId id="278" r:id="rId13"/>
    <p:sldId id="290" r:id="rId14"/>
    <p:sldId id="276" r:id="rId15"/>
    <p:sldId id="291" r:id="rId16"/>
    <p:sldId id="294" r:id="rId17"/>
    <p:sldId id="287" r:id="rId18"/>
    <p:sldId id="299" r:id="rId19"/>
    <p:sldId id="288" r:id="rId20"/>
    <p:sldId id="280" r:id="rId21"/>
    <p:sldId id="268" r:id="rId22"/>
    <p:sldId id="283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4710"/>
    <a:srgbClr val="9F3515"/>
    <a:srgbClr val="E85E12"/>
    <a:srgbClr val="2C3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0586" autoAdjust="0"/>
  </p:normalViewPr>
  <p:slideViewPr>
    <p:cSldViewPr snapToObjects="1">
      <p:cViewPr varScale="1">
        <p:scale>
          <a:sx n="101" d="100"/>
          <a:sy n="101" d="100"/>
        </p:scale>
        <p:origin x="19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slideMaster" Target="slideMasters/slide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87A63-B597-B948-8022-473DDF3DDC1B}" type="datetimeFigureOut">
              <a:rPr lang="en-US" smtClean="0"/>
              <a:t>2/3/16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DC7E8-146C-1B4D-93BA-B9C87B8497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523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2600E-13CF-40FF-8381-0A2383760F76}" type="datetimeFigureOut">
              <a:rPr lang="en-GB" smtClean="0"/>
              <a:pPr/>
              <a:t>03/02/2016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DA764-0642-4F60-9158-A96B5774661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6115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91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989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242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553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242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47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042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797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797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349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322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322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322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49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042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548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042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93200" y="1234800"/>
            <a:ext cx="8157600" cy="5130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5800" y="5036195"/>
            <a:ext cx="6705000" cy="236347"/>
          </a:xfr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4676946"/>
            <a:ext cx="1495122" cy="230832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fld id="{3CA8F159-D1F0-C347-B911-93F09E71998B}" type="datetime1">
              <a:rPr lang="en-GB" smtClean="0"/>
              <a:t>03/02/2016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5800" y="4561893"/>
            <a:ext cx="6705000" cy="431657"/>
          </a:xfrm>
        </p:spPr>
        <p:txBody>
          <a:bodyPr wrap="square" anchor="t" anchorCtr="0">
            <a:spAutoFit/>
          </a:bodyPr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pic>
        <p:nvPicPr>
          <p:cNvPr id="12" name="Picture 11" descr="Jisc Large 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93200" y="0"/>
            <a:ext cx="1243584" cy="7178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608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5800" y="5036195"/>
            <a:ext cx="6705000" cy="236347"/>
          </a:xfr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4676946"/>
            <a:ext cx="1495122" cy="230832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fld id="{69D2C99C-FD80-0E45-98B9-481DFBD93F39}" type="datetime1">
              <a:rPr lang="en-GB" smtClean="0"/>
              <a:t>03/02/2016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5800" y="4561893"/>
            <a:ext cx="6705000" cy="431657"/>
          </a:xfrm>
        </p:spPr>
        <p:txBody>
          <a:bodyPr wrap="square" anchor="t" anchorCtr="0">
            <a:spAutoFit/>
          </a:bodyPr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Title of presentation 00/00/2013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93200" y="1663088"/>
            <a:ext cx="7434000" cy="384721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Insert Sub-headline if required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93200" y="520105"/>
            <a:ext cx="81576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Jisc Small 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93200" y="0"/>
            <a:ext cx="621792" cy="3566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Large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500"/>
            </a:lvl1pPr>
            <a:lvl2pPr marL="216000" indent="-216000">
              <a:lnSpc>
                <a:spcPct val="100000"/>
              </a:lnSpc>
              <a:defRPr sz="2500"/>
            </a:lvl2pPr>
            <a:lvl3pPr marL="432000" indent="-216000">
              <a:lnSpc>
                <a:spcPct val="100000"/>
              </a:lnSpc>
              <a:defRPr sz="2500"/>
            </a:lvl3pPr>
            <a:lvl4pPr marL="648000" indent="-216000">
              <a:lnSpc>
                <a:spcPct val="100000"/>
              </a:lnSpc>
              <a:defRPr sz="2500"/>
            </a:lvl4pPr>
            <a:lvl5pPr marL="864000" indent="-216000">
              <a:lnSpc>
                <a:spcPct val="100000"/>
              </a:lnSpc>
              <a:defRPr sz="2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Title of presentation 00/00/2013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93200" y="1663088"/>
            <a:ext cx="7434000" cy="384721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Insert Sub-headline if required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93200" y="520105"/>
            <a:ext cx="81576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Jisc Small 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93200" y="0"/>
            <a:ext cx="621792" cy="3566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00" y="2379833"/>
            <a:ext cx="3591000" cy="398496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Title of presentation 00/00/2013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93200" y="1663088"/>
            <a:ext cx="7434000" cy="384721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Insert Sub-headline if required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93200" y="520105"/>
            <a:ext cx="81576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Jisc Small 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93200" y="0"/>
            <a:ext cx="621792" cy="356616"/>
          </a:xfrm>
          <a:prstGeom prst="rect">
            <a:avLst/>
          </a:prstGeom>
        </p:spPr>
      </p:pic>
      <p:sp>
        <p:nvSpPr>
          <p:cNvPr id="18" name="Content Placeholder 17"/>
          <p:cNvSpPr>
            <a:spLocks noGrp="1"/>
          </p:cNvSpPr>
          <p:nvPr>
            <p:ph sz="quarter" idx="14"/>
          </p:nvPr>
        </p:nvSpPr>
        <p:spPr>
          <a:xfrm>
            <a:off x="4335463" y="2379663"/>
            <a:ext cx="3592512" cy="398462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Col/2P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00" y="2379833"/>
            <a:ext cx="3591000" cy="398496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Title of presentation 00/00/2013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93200" y="1663088"/>
            <a:ext cx="7434000" cy="384721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Insert Sub-headline if required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93200" y="520105"/>
            <a:ext cx="81576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Jisc Small 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93200" y="0"/>
            <a:ext cx="621792" cy="356616"/>
          </a:xfrm>
          <a:prstGeom prst="rect">
            <a:avLst/>
          </a:prstGeom>
        </p:spPr>
      </p:pic>
      <p:sp>
        <p:nvSpPr>
          <p:cNvPr id="18" name="Content Placeholder 17"/>
          <p:cNvSpPr>
            <a:spLocks noGrp="1"/>
          </p:cNvSpPr>
          <p:nvPr>
            <p:ph sz="quarter" idx="14"/>
          </p:nvPr>
        </p:nvSpPr>
        <p:spPr>
          <a:xfrm>
            <a:off x="4335463" y="2379664"/>
            <a:ext cx="3592512" cy="18663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5"/>
          </p:nvPr>
        </p:nvSpPr>
        <p:spPr>
          <a:xfrm>
            <a:off x="4335463" y="4497388"/>
            <a:ext cx="3592512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Title of presentation 00/00/2013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93200" y="520105"/>
            <a:ext cx="81576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Jisc Small 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93200" y="0"/>
            <a:ext cx="621792" cy="356616"/>
          </a:xfrm>
          <a:prstGeom prst="rect">
            <a:avLst/>
          </a:prstGeom>
        </p:spPr>
      </p:pic>
      <p:sp>
        <p:nvSpPr>
          <p:cNvPr id="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93200" y="1663088"/>
            <a:ext cx="7434000" cy="384721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Insert Sub-headline if required</a:t>
            </a:r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Title of presentation 00/00/2013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93200" y="520105"/>
            <a:ext cx="81576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isc Small 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93200" y="0"/>
            <a:ext cx="621792" cy="35661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200" y="520105"/>
            <a:ext cx="7434000" cy="116203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00" y="2379833"/>
            <a:ext cx="7434000" cy="398496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90748" y="243756"/>
            <a:ext cx="5326851" cy="14619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95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Title of presentation 00/00/2013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7600" y="243756"/>
            <a:ext cx="493200" cy="146194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r">
              <a:defRPr sz="950">
                <a:solidFill>
                  <a:schemeClr val="tx1"/>
                </a:solidFill>
              </a:defRPr>
            </a:lvl1pPr>
          </a:lstStyle>
          <a:p>
            <a:fld id="{8768D980-8028-4768-849B-459B1B49463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17600" y="243756"/>
            <a:ext cx="1440000" cy="146194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r">
              <a:defRPr sz="950">
                <a:solidFill>
                  <a:schemeClr val="tx1"/>
                </a:solidFill>
              </a:defRPr>
            </a:lvl1pPr>
          </a:lstStyle>
          <a:p>
            <a:fld id="{0D76611E-18EA-6A45-907D-C39752E6CDEE}" type="datetime1">
              <a:rPr lang="en-GB" smtClean="0"/>
              <a:t>03/02/2016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3" r:id="rId4"/>
    <p:sldLayoutId id="2147483661" r:id="rId5"/>
    <p:sldLayoutId id="2147483662" r:id="rId6"/>
    <p:sldLayoutId id="2147483654" r:id="rId7"/>
    <p:sldLayoutId id="2147483655" r:id="rId8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5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5000"/>
        </a:lnSpc>
        <a:spcBef>
          <a:spcPts val="1200"/>
        </a:spcBef>
        <a:buFontTx/>
        <a:buNone/>
        <a:defRPr sz="1900" kern="1200">
          <a:solidFill>
            <a:srgbClr val="2C384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5000"/>
        </a:lnSpc>
        <a:spcBef>
          <a:spcPts val="600"/>
        </a:spcBef>
        <a:buClr>
          <a:srgbClr val="E85E12"/>
        </a:buClr>
        <a:buSzPct val="120000"/>
        <a:buFont typeface="Lucida Grande"/>
        <a:buChar char="»"/>
        <a:defRPr sz="1900" kern="1200">
          <a:solidFill>
            <a:srgbClr val="2C384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5000"/>
        </a:lnSpc>
        <a:spcBef>
          <a:spcPts val="600"/>
        </a:spcBef>
        <a:buClr>
          <a:srgbClr val="E85E12"/>
        </a:buClr>
        <a:buSzPct val="120000"/>
        <a:buFont typeface="Lucida Grande"/>
        <a:buChar char="›"/>
        <a:defRPr sz="1900" kern="1200">
          <a:solidFill>
            <a:srgbClr val="2C384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05000"/>
        </a:lnSpc>
        <a:spcBef>
          <a:spcPts val="0"/>
        </a:spcBef>
        <a:buClr>
          <a:srgbClr val="E85E12"/>
        </a:buClr>
        <a:buFont typeface="Lucida Grande"/>
        <a:buChar char="–"/>
        <a:defRPr sz="1900" kern="1200">
          <a:solidFill>
            <a:srgbClr val="2C384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05000"/>
        </a:lnSpc>
        <a:spcBef>
          <a:spcPts val="0"/>
        </a:spcBef>
        <a:buClr>
          <a:srgbClr val="E85E12"/>
        </a:buClr>
        <a:buFont typeface="Lucida Grande"/>
        <a:buChar char="–"/>
        <a:defRPr sz="1900" kern="1200">
          <a:solidFill>
            <a:srgbClr val="2C384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historicaltexts.jisc.ac.uk" TargetMode="External"/><Relationship Id="rId4" Type="http://schemas.openxmlformats.org/officeDocument/2006/relationships/hyperlink" Target="http://historicaltexts.jisc.ac.uk/support" TargetMode="External"/><Relationship Id="rId5" Type="http://schemas.openxmlformats.org/officeDocument/2006/relationships/hyperlink" Target="http://historicaltexts.jisc.ac.uk/developmentroadmap" TargetMode="External"/><Relationship Id="rId6" Type="http://schemas.openxmlformats.org/officeDocument/2006/relationships/hyperlink" Target="mailto:historicaltexts@jisc.ac.uk" TargetMode="External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hyperlink" Target="https://historicaltexts.jisc.ac.uk/eebo-99833824e" TargetMode="External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hyperlink" Target="https://historicaltexts.jisc.ac.uk/ecco-0209601900" TargetMode="External"/><Relationship Id="rId5" Type="http://schemas.openxmlformats.org/officeDocument/2006/relationships/image" Target="../media/image7.jpeg"/><Relationship Id="rId6" Type="http://schemas.openxmlformats.org/officeDocument/2006/relationships/hyperlink" Target="https://historicaltexts.jisc.ac.uk/ecco-0350100500" TargetMode="External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8214"/>
          </a:xfrm>
        </p:spPr>
      </p:pic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1" y="4408169"/>
            <a:ext cx="1740627" cy="1225831"/>
          </a:xfrm>
          <a:prstGeom prst="rect">
            <a:avLst/>
          </a:prstGeom>
          <a:solidFill>
            <a:srgbClr val="E0471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Freeform 8"/>
          <p:cNvSpPr>
            <a:spLocks/>
          </p:cNvSpPr>
          <p:nvPr/>
        </p:nvSpPr>
        <p:spPr bwMode="auto">
          <a:xfrm>
            <a:off x="1736784" y="4408169"/>
            <a:ext cx="67018" cy="1289004"/>
          </a:xfrm>
          <a:custGeom>
            <a:avLst/>
            <a:gdLst>
              <a:gd name="T0" fmla="*/ 47 w 47"/>
              <a:gd name="T1" fmla="*/ 959 h 959"/>
              <a:gd name="T2" fmla="*/ 0 w 47"/>
              <a:gd name="T3" fmla="*/ 912 h 959"/>
              <a:gd name="T4" fmla="*/ 0 w 47"/>
              <a:gd name="T5" fmla="*/ 0 h 959"/>
              <a:gd name="T6" fmla="*/ 47 w 47"/>
              <a:gd name="T7" fmla="*/ 47 h 959"/>
              <a:gd name="T8" fmla="*/ 47 w 47"/>
              <a:gd name="T9" fmla="*/ 959 h 9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959">
                <a:moveTo>
                  <a:pt x="47" y="959"/>
                </a:moveTo>
                <a:lnTo>
                  <a:pt x="0" y="912"/>
                </a:lnTo>
                <a:lnTo>
                  <a:pt x="0" y="0"/>
                </a:lnTo>
                <a:lnTo>
                  <a:pt x="47" y="47"/>
                </a:lnTo>
                <a:lnTo>
                  <a:pt x="47" y="959"/>
                </a:lnTo>
                <a:close/>
              </a:path>
            </a:pathLst>
          </a:custGeom>
          <a:solidFill>
            <a:srgbClr val="9F351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1803800" y="4471342"/>
            <a:ext cx="7340201" cy="1225831"/>
          </a:xfrm>
          <a:prstGeom prst="rect">
            <a:avLst/>
          </a:prstGeom>
          <a:solidFill>
            <a:srgbClr val="E0471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945800" y="5036195"/>
            <a:ext cx="6946680" cy="238014"/>
          </a:xfrm>
        </p:spPr>
        <p:txBody>
          <a:bodyPr/>
          <a:lstStyle/>
          <a:p>
            <a:r>
              <a:rPr lang="en-GB" dirty="0" smtClean="0"/>
              <a:t>Over 350, 000 late 15</a:t>
            </a:r>
            <a:r>
              <a:rPr lang="en-GB" baseline="30000" dirty="0" smtClean="0"/>
              <a:t>th</a:t>
            </a:r>
            <a:r>
              <a:rPr lang="en-GB" dirty="0" smtClean="0"/>
              <a:t> to long 19</a:t>
            </a:r>
            <a:r>
              <a:rPr lang="en-GB" baseline="30000" dirty="0" smtClean="0"/>
              <a:t>th</a:t>
            </a:r>
            <a:r>
              <a:rPr lang="en-GB" dirty="0" smtClean="0"/>
              <a:t> century texts (EEBO, ECCO &amp; BL 19</a:t>
            </a:r>
            <a:r>
              <a:rPr lang="en-GB" baseline="30000" dirty="0" smtClean="0"/>
              <a:t>th</a:t>
            </a:r>
            <a:r>
              <a:rPr lang="en-GB" dirty="0" smtClean="0"/>
              <a:t> Century)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945800" y="4561893"/>
            <a:ext cx="6705000" cy="444352"/>
          </a:xfrm>
        </p:spPr>
        <p:txBody>
          <a:bodyPr/>
          <a:lstStyle/>
          <a:p>
            <a:r>
              <a:rPr lang="en-GB" dirty="0" smtClean="0"/>
              <a:t>Introduction to Historical Texts</a:t>
            </a:r>
            <a:endParaRPr lang="en-GB" dirty="0"/>
          </a:p>
        </p:txBody>
      </p:sp>
      <p:pic>
        <p:nvPicPr>
          <p:cNvPr id="10" name="Picture 9" descr="Jisc Large Log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40675" y="6140196"/>
            <a:ext cx="1243584" cy="71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2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 to Historical Texts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Frame 5"/>
          <p:cNvSpPr/>
          <p:nvPr/>
        </p:nvSpPr>
        <p:spPr>
          <a:xfrm>
            <a:off x="539552" y="2276872"/>
            <a:ext cx="1944216" cy="216024"/>
          </a:xfrm>
          <a:prstGeom prst="frame">
            <a:avLst/>
          </a:prstGeom>
          <a:ln w="12700">
            <a:solidFill>
              <a:srgbClr val="E047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693618"/>
            <a:ext cx="7963710" cy="4415633"/>
          </a:xfrm>
          <a:prstGeom prst="rect">
            <a:avLst/>
          </a:prstGeom>
          <a:ln>
            <a:solidFill>
              <a:srgbClr val="2C3841"/>
            </a:solidFill>
          </a:ln>
        </p:spPr>
      </p:pic>
    </p:spTree>
    <p:extLst>
      <p:ext uri="{BB962C8B-B14F-4D97-AF65-F5344CB8AC3E}">
        <p14:creationId xmlns:p14="http://schemas.microsoft.com/office/powerpoint/2010/main" val="84780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Saving searches, items and settings 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 to Historical Texts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Frame 5"/>
          <p:cNvSpPr/>
          <p:nvPr/>
        </p:nvSpPr>
        <p:spPr>
          <a:xfrm>
            <a:off x="539552" y="2276872"/>
            <a:ext cx="1944216" cy="216024"/>
          </a:xfrm>
          <a:prstGeom prst="frame">
            <a:avLst/>
          </a:prstGeom>
          <a:ln w="12700">
            <a:solidFill>
              <a:srgbClr val="E047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08" y="1497424"/>
            <a:ext cx="7939600" cy="4808022"/>
          </a:xfrm>
          <a:prstGeom prst="rect">
            <a:avLst/>
          </a:prstGeom>
          <a:ln>
            <a:solidFill>
              <a:srgbClr val="2C3841"/>
            </a:solidFill>
          </a:ln>
        </p:spPr>
      </p:pic>
    </p:spTree>
    <p:extLst>
      <p:ext uri="{BB962C8B-B14F-4D97-AF65-F5344CB8AC3E}">
        <p14:creationId xmlns:p14="http://schemas.microsoft.com/office/powerpoint/2010/main" val="4743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Viewer 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6" y="1484574"/>
            <a:ext cx="7951003" cy="4833722"/>
          </a:xfrm>
          <a:solidFill>
            <a:srgbClr val="E04710"/>
          </a:solidFill>
          <a:ln>
            <a:solidFill>
              <a:srgbClr val="2C384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 to Historical Texts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59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Viewer (side panels open) 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 to Historical Texts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" name="Frame 5"/>
          <p:cNvSpPr/>
          <p:nvPr/>
        </p:nvSpPr>
        <p:spPr>
          <a:xfrm>
            <a:off x="539552" y="2276872"/>
            <a:ext cx="1944216" cy="216024"/>
          </a:xfrm>
          <a:prstGeom prst="frame">
            <a:avLst/>
          </a:prstGeom>
          <a:ln w="12700">
            <a:solidFill>
              <a:srgbClr val="E047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08" y="1485758"/>
            <a:ext cx="7939600" cy="4831354"/>
          </a:xfrm>
          <a:prstGeom prst="rect">
            <a:avLst/>
          </a:prstGeom>
          <a:ln>
            <a:solidFill>
              <a:srgbClr val="2C3841"/>
            </a:solidFill>
          </a:ln>
        </p:spPr>
      </p:pic>
    </p:spTree>
    <p:extLst>
      <p:ext uri="{BB962C8B-B14F-4D97-AF65-F5344CB8AC3E}">
        <p14:creationId xmlns:p14="http://schemas.microsoft.com/office/powerpoint/2010/main" val="362139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Viewer (search panel)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04" y="1486257"/>
            <a:ext cx="7956208" cy="4830356"/>
          </a:xfrm>
          <a:solidFill>
            <a:srgbClr val="E04710"/>
          </a:solidFill>
          <a:ln>
            <a:solidFill>
              <a:srgbClr val="2C384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 to Historical Texts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63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Viewer (details panel)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84" y="1497349"/>
            <a:ext cx="7956449" cy="4808173"/>
          </a:xfrm>
          <a:ln>
            <a:solidFill>
              <a:srgbClr val="2C384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 to Historical Texts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04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Benefits for researchers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 to Historical Texts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28121" y="1682140"/>
            <a:ext cx="4726434" cy="4915212"/>
          </a:xfrm>
        </p:spPr>
        <p:txBody>
          <a:bodyPr>
            <a:normAutofit/>
          </a:bodyPr>
          <a:lstStyle/>
          <a:p>
            <a:pPr lvl="1"/>
            <a:r>
              <a:rPr lang="en-GB" dirty="0" smtClean="0"/>
              <a:t>Time saving – reducing need to travel to holding libraries to view texts</a:t>
            </a:r>
          </a:p>
          <a:p>
            <a:pPr lvl="1"/>
            <a:r>
              <a:rPr lang="en-GB" dirty="0" smtClean="0"/>
              <a:t>Access to rare and, in some cases, previously inaccessible texts</a:t>
            </a:r>
          </a:p>
          <a:p>
            <a:pPr lvl="1"/>
            <a:r>
              <a:rPr lang="en-GB" dirty="0" smtClean="0"/>
              <a:t>Full text searching across the 65,000 texts from the BL C19</a:t>
            </a:r>
            <a:r>
              <a:rPr lang="en-GB" baseline="30000" dirty="0" smtClean="0"/>
              <a:t>th</a:t>
            </a:r>
            <a:r>
              <a:rPr lang="en-GB" dirty="0" smtClean="0"/>
              <a:t> collection for the first time</a:t>
            </a:r>
          </a:p>
          <a:p>
            <a:pPr lvl="1"/>
            <a:r>
              <a:rPr lang="en-GB" dirty="0" smtClean="0"/>
              <a:t>View ECCO full text for the first time</a:t>
            </a:r>
          </a:p>
          <a:p>
            <a:pPr lvl="1"/>
            <a:r>
              <a:rPr lang="en-GB" dirty="0" smtClean="0"/>
              <a:t>Cross search EEBO, ECCO and 65,000 BL 19</a:t>
            </a:r>
            <a:r>
              <a:rPr lang="en-GB" baseline="30000" dirty="0" smtClean="0"/>
              <a:t>th</a:t>
            </a:r>
            <a:r>
              <a:rPr lang="en-GB" dirty="0" smtClean="0"/>
              <a:t> century texts in one place to quickly discover related material </a:t>
            </a:r>
          </a:p>
          <a:p>
            <a:pPr lvl="1"/>
            <a:r>
              <a:rPr lang="en-GB" dirty="0" smtClean="0"/>
              <a:t>View full text and images side by side for first time</a:t>
            </a:r>
          </a:p>
          <a:p>
            <a:pPr marL="0" lvl="1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17" name="Content Placeholder 16" descr="hourglass-620397_1280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9" r="16029"/>
          <a:stretch>
            <a:fillRect/>
          </a:stretch>
        </p:blipFill>
        <p:spPr>
          <a:xfrm>
            <a:off x="5254555" y="1988840"/>
            <a:ext cx="3396245" cy="4200649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Further information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 to Historical Texts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80912" y="1682140"/>
            <a:ext cx="8163528" cy="2520280"/>
          </a:xfrm>
        </p:spPr>
        <p:txBody>
          <a:bodyPr>
            <a:normAutofit/>
          </a:bodyPr>
          <a:lstStyle/>
          <a:p>
            <a:pPr lvl="1"/>
            <a:r>
              <a:rPr lang="en-GB" dirty="0" smtClean="0"/>
              <a:t>Website: </a:t>
            </a:r>
            <a:r>
              <a:rPr lang="en-GB" dirty="0">
                <a:hlinkClick r:id="rId3"/>
              </a:rPr>
              <a:t>http://</a:t>
            </a:r>
            <a:r>
              <a:rPr lang="en-GB" dirty="0" smtClean="0">
                <a:hlinkClick r:id="rId3"/>
              </a:rPr>
              <a:t>historicaltexts.jisc.ac.uk</a:t>
            </a:r>
            <a:endParaRPr lang="en-GB" dirty="0" smtClean="0"/>
          </a:p>
          <a:p>
            <a:pPr lvl="1"/>
            <a:r>
              <a:rPr lang="en-GB" dirty="0" smtClean="0"/>
              <a:t>Support materials: </a:t>
            </a:r>
            <a:r>
              <a:rPr lang="en-GB" dirty="0">
                <a:hlinkClick r:id="rId4"/>
              </a:rPr>
              <a:t>http://</a:t>
            </a:r>
            <a:r>
              <a:rPr lang="en-GB" dirty="0" smtClean="0">
                <a:hlinkClick r:id="rId4"/>
              </a:rPr>
              <a:t>historicaltexts.jisc.ac.uk/support</a:t>
            </a:r>
            <a:endParaRPr lang="en-GB" dirty="0" smtClean="0"/>
          </a:p>
          <a:p>
            <a:pPr lvl="1"/>
            <a:r>
              <a:rPr lang="en-GB" dirty="0" smtClean="0"/>
              <a:t>Development roadmap</a:t>
            </a:r>
            <a:r>
              <a:rPr lang="en-GB" dirty="0"/>
              <a:t>: </a:t>
            </a:r>
            <a:r>
              <a:rPr lang="en-GB" dirty="0">
                <a:hlinkClick r:id="rId5"/>
              </a:rPr>
              <a:t>http://</a:t>
            </a:r>
            <a:r>
              <a:rPr lang="en-GB" dirty="0" smtClean="0">
                <a:hlinkClick r:id="rId5"/>
              </a:rPr>
              <a:t>historicaltexts.jisc.ac.uk/developmentroadmap</a:t>
            </a:r>
            <a:endParaRPr lang="en-GB" dirty="0" smtClean="0"/>
          </a:p>
          <a:p>
            <a:pPr lvl="1"/>
            <a:r>
              <a:rPr lang="en-GB" dirty="0" smtClean="0"/>
              <a:t>Helpdesk: </a:t>
            </a:r>
            <a:r>
              <a:rPr lang="en-GB" dirty="0" smtClean="0">
                <a:hlinkClick r:id="rId6"/>
              </a:rPr>
              <a:t>historicaltexts@jisc.ac.uk</a:t>
            </a:r>
            <a:endParaRPr lang="en-GB" dirty="0"/>
          </a:p>
          <a:p>
            <a:pPr marL="0" lvl="1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1187623" y="4653135"/>
            <a:ext cx="3519551" cy="12344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buFontTx/>
              <a:buNone/>
              <a:defRPr sz="1900" kern="1200">
                <a:solidFill>
                  <a:srgbClr val="2C384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rgbClr val="E85E12"/>
              </a:buClr>
              <a:buSzPct val="120000"/>
              <a:buFont typeface="Lucida Grande"/>
              <a:buChar char="»"/>
              <a:defRPr sz="1900" kern="1200">
                <a:solidFill>
                  <a:srgbClr val="2C384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rgbClr val="E85E12"/>
              </a:buClr>
              <a:buSzPct val="120000"/>
              <a:buFont typeface="Lucida Grande"/>
              <a:buChar char="›"/>
              <a:defRPr sz="1900" kern="1200">
                <a:solidFill>
                  <a:srgbClr val="2C384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rgbClr val="E85E12"/>
              </a:buClr>
              <a:buFont typeface="Lucida Grande"/>
              <a:buChar char="–"/>
              <a:defRPr sz="1900" kern="1200">
                <a:solidFill>
                  <a:srgbClr val="2C384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rgbClr val="E85E12"/>
              </a:buClr>
              <a:buFont typeface="Lucida Grande"/>
              <a:buChar char="–"/>
              <a:defRPr sz="1900" kern="1200">
                <a:solidFill>
                  <a:srgbClr val="2C38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endParaRPr lang="en-GB" dirty="0" smtClean="0"/>
          </a:p>
          <a:p>
            <a:pPr marL="0" lvl="1" indent="0">
              <a:buNone/>
            </a:pPr>
            <a:endParaRPr lang="en-GB" dirty="0" smtClean="0"/>
          </a:p>
          <a:p>
            <a:pPr marL="0" lvl="1" indent="0">
              <a:buNone/>
            </a:pPr>
            <a:endParaRPr lang="en-GB" dirty="0"/>
          </a:p>
        </p:txBody>
      </p:sp>
      <p:pic>
        <p:nvPicPr>
          <p:cNvPr id="10" name="Content Placeholder 9">
            <a:hlinkClick r:id="rId4" tooltip="Historical Texts support page"/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" y="3351028"/>
            <a:ext cx="5256213" cy="2978520"/>
          </a:xfr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945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20105"/>
            <a:ext cx="7434000" cy="1162035"/>
          </a:xfrm>
        </p:spPr>
        <p:txBody>
          <a:bodyPr/>
          <a:lstStyle/>
          <a:p>
            <a:r>
              <a:rPr lang="en-GB" dirty="0" smtClean="0"/>
              <a:t>What is Historical Texts?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199" y="1772816"/>
            <a:ext cx="8255265" cy="4752528"/>
          </a:xfrm>
        </p:spPr>
        <p:txBody>
          <a:bodyPr>
            <a:noAutofit/>
          </a:bodyPr>
          <a:lstStyle/>
          <a:p>
            <a:r>
              <a:rPr lang="en-GB" sz="2000" dirty="0"/>
              <a:t>Historical Texts is a full text digital archive enabling you to cross search, view and download over 350,000 texts published in the late C15th to the long </a:t>
            </a:r>
            <a:r>
              <a:rPr lang="en-GB" sz="2000" dirty="0" smtClean="0"/>
              <a:t>C19th.</a:t>
            </a:r>
          </a:p>
          <a:p>
            <a:r>
              <a:rPr lang="en-GB" sz="2000" dirty="0" smtClean="0"/>
              <a:t>It contains three collections:</a:t>
            </a:r>
            <a:endParaRPr lang="en-GB" sz="2000" dirty="0"/>
          </a:p>
          <a:p>
            <a:pPr lvl="1"/>
            <a:r>
              <a:rPr lang="en-GB" sz="2000" dirty="0"/>
              <a:t>Early English Books Online (EEBO) (</a:t>
            </a:r>
            <a:r>
              <a:rPr lang="en-US" sz="2000" dirty="0"/>
              <a:t>1473-1700)</a:t>
            </a:r>
            <a:endParaRPr lang="en-GB" sz="2000" dirty="0"/>
          </a:p>
          <a:p>
            <a:pPr lvl="1"/>
            <a:r>
              <a:rPr lang="en-GB" sz="2000" dirty="0"/>
              <a:t>Eighteenth Century Collections Online (ECCO) (</a:t>
            </a:r>
            <a:r>
              <a:rPr lang="en-US" sz="2000" dirty="0"/>
              <a:t>1701-1800)</a:t>
            </a:r>
            <a:endParaRPr lang="en-GB" sz="2000" dirty="0"/>
          </a:p>
          <a:p>
            <a:pPr lvl="1"/>
            <a:r>
              <a:rPr lang="en-GB" sz="2000" dirty="0"/>
              <a:t>65,000 </a:t>
            </a:r>
            <a:r>
              <a:rPr lang="en-GB" sz="2000" dirty="0" smtClean="0"/>
              <a:t>texts from the British </a:t>
            </a:r>
            <a:r>
              <a:rPr lang="en-GB" sz="2000" dirty="0"/>
              <a:t>Library 19</a:t>
            </a:r>
            <a:r>
              <a:rPr lang="en-GB" sz="2000" baseline="30000" dirty="0"/>
              <a:t>th</a:t>
            </a:r>
            <a:r>
              <a:rPr lang="en-GB" sz="2000" dirty="0"/>
              <a:t> Century </a:t>
            </a:r>
            <a:r>
              <a:rPr lang="en-GB" sz="2000" dirty="0" smtClean="0"/>
              <a:t>collection (</a:t>
            </a:r>
            <a:r>
              <a:rPr lang="en-US" sz="2000" dirty="0"/>
              <a:t>1789-1914)</a:t>
            </a:r>
            <a:endParaRPr lang="en-GB" sz="2000" dirty="0"/>
          </a:p>
          <a:p>
            <a:pPr marL="0" lvl="1" indent="0">
              <a:buNone/>
            </a:pPr>
            <a:endParaRPr lang="en-GB" sz="2000" dirty="0"/>
          </a:p>
          <a:p>
            <a:pPr marL="0" lvl="1" indent="0">
              <a:buNone/>
            </a:pPr>
            <a:r>
              <a:rPr lang="en-GB" sz="2000" dirty="0" smtClean="0"/>
              <a:t>Including a wealth </a:t>
            </a:r>
            <a:r>
              <a:rPr lang="en-GB" sz="2000" dirty="0"/>
              <a:t>of content ranging from the Romantic to the Victorian period and coverage subject areas including English literature, history, geography, science, social science, </a:t>
            </a:r>
            <a:r>
              <a:rPr lang="en-GB" sz="2000" dirty="0" smtClean="0"/>
              <a:t>religion and medicine.</a:t>
            </a:r>
          </a:p>
          <a:p>
            <a:pPr marL="0" lvl="1" indent="0">
              <a:buNone/>
            </a:pPr>
            <a:r>
              <a:rPr lang="en-GB" sz="2000" dirty="0" smtClean="0"/>
              <a:t>Materials </a:t>
            </a:r>
            <a:r>
              <a:rPr lang="en-GB" sz="2000" dirty="0"/>
              <a:t>include books, pamphlets, sermons, almanacs, sheet music, broadsides, </a:t>
            </a:r>
            <a:r>
              <a:rPr lang="en-GB" sz="2000" dirty="0" err="1" smtClean="0"/>
              <a:t>newsbooks</a:t>
            </a:r>
            <a:r>
              <a:rPr lang="en-GB" sz="2000" dirty="0" smtClean="0"/>
              <a:t>.</a:t>
            </a:r>
            <a:endParaRPr lang="en-GB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Introduction to Historical Texts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42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Early </a:t>
            </a:r>
            <a:r>
              <a:rPr lang="en-GB" dirty="0"/>
              <a:t>English Books Online (EEBO</a:t>
            </a:r>
            <a:r>
              <a:rPr lang="en-GB" dirty="0" smtClean="0"/>
              <a:t>)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93200" y="4293096"/>
            <a:ext cx="7434000" cy="2071704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GB" dirty="0" smtClean="0"/>
              <a:t>The </a:t>
            </a:r>
            <a:r>
              <a:rPr lang="en-GB" dirty="0"/>
              <a:t>scanned images, and full-text digital versions where available, of over 125,000 books </a:t>
            </a:r>
            <a:r>
              <a:rPr lang="en-GB" dirty="0" smtClean="0"/>
              <a:t>printed </a:t>
            </a:r>
            <a:r>
              <a:rPr lang="en-GB" dirty="0"/>
              <a:t>in </a:t>
            </a:r>
            <a:r>
              <a:rPr lang="en-GB" dirty="0" smtClean="0"/>
              <a:t>Britain and British North America, and works in English printed elsewhere, </a:t>
            </a:r>
            <a:r>
              <a:rPr lang="en-GB" dirty="0"/>
              <a:t>from </a:t>
            </a:r>
            <a:r>
              <a:rPr lang="en-GB" dirty="0" smtClean="0"/>
              <a:t>the </a:t>
            </a:r>
            <a:r>
              <a:rPr lang="en-GB" dirty="0"/>
              <a:t>first book published in England up to </a:t>
            </a:r>
            <a:r>
              <a:rPr lang="en-GB" dirty="0" smtClean="0"/>
              <a:t>1700</a:t>
            </a:r>
            <a:r>
              <a:rPr lang="en-GB" dirty="0"/>
              <a:t>.</a:t>
            </a:r>
            <a:endParaRPr lang="en-GB" dirty="0" smtClean="0"/>
          </a:p>
          <a:p>
            <a:pPr lvl="1"/>
            <a:r>
              <a:rPr lang="en-GB" dirty="0" smtClean="0"/>
              <a:t>Authors include Shakespeare, Galileo, Bacon, Chaucer, Spenser and Margaret Cavendish.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 to Historical Texts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02" y="1916832"/>
            <a:ext cx="3214460" cy="2272491"/>
          </a:xfrm>
          <a:prstGeom prst="rect">
            <a:avLst/>
          </a:prstGeom>
          <a:ln>
            <a:solidFill>
              <a:srgbClr val="2C3841"/>
            </a:solidFill>
          </a:ln>
          <a:effectLst/>
        </p:spPr>
      </p:pic>
      <p:pic>
        <p:nvPicPr>
          <p:cNvPr id="9" name="Picture 8">
            <a:hlinkClick r:id="rId4" tooltip="https://historicaltexts.jisc.ac.uk/eebo-99833824e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223" y="1914990"/>
            <a:ext cx="2893050" cy="2273940"/>
          </a:xfrm>
          <a:prstGeom prst="rect">
            <a:avLst/>
          </a:prstGeom>
          <a:ln>
            <a:solidFill>
              <a:srgbClr val="2C3841"/>
            </a:solidFill>
          </a:ln>
        </p:spPr>
      </p:pic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93772" y="1309380"/>
            <a:ext cx="7434000" cy="384721"/>
          </a:xfrm>
        </p:spPr>
        <p:txBody>
          <a:bodyPr/>
          <a:lstStyle/>
          <a:p>
            <a:r>
              <a:rPr lang="en-GB" dirty="0"/>
              <a:t>(</a:t>
            </a:r>
            <a:r>
              <a:rPr lang="en-US" dirty="0"/>
              <a:t>1473-</a:t>
            </a:r>
            <a:r>
              <a:rPr lang="en-US" dirty="0" smtClean="0"/>
              <a:t>1700)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344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520105"/>
            <a:ext cx="8640960" cy="1162035"/>
          </a:xfrm>
        </p:spPr>
        <p:txBody>
          <a:bodyPr>
            <a:normAutofit/>
          </a:bodyPr>
          <a:lstStyle/>
          <a:p>
            <a:r>
              <a:rPr lang="en-GB" dirty="0"/>
              <a:t>Eighteenth Century Collections Online (ECCO</a:t>
            </a:r>
            <a:r>
              <a:rPr lang="en-GB" dirty="0" smtClean="0"/>
              <a:t>)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93200" y="4221088"/>
            <a:ext cx="7434000" cy="2143712"/>
          </a:xfrm>
        </p:spPr>
        <p:txBody>
          <a:bodyPr>
            <a:normAutofit lnSpcReduction="10000"/>
          </a:bodyPr>
          <a:lstStyle/>
          <a:p>
            <a:pPr lvl="1"/>
            <a:r>
              <a:rPr lang="en-GB" dirty="0" smtClean="0"/>
              <a:t>A digital </a:t>
            </a:r>
            <a:r>
              <a:rPr lang="en-GB" dirty="0"/>
              <a:t>collection of more than 180,000 titles published in Great Britain and its colonies during the eighteenth </a:t>
            </a:r>
            <a:r>
              <a:rPr lang="en-GB" dirty="0" smtClean="0"/>
              <a:t>century, including works in languages other than English (e.g. French, German, Latin and Welsh)</a:t>
            </a:r>
          </a:p>
          <a:p>
            <a:pPr lvl="1"/>
            <a:r>
              <a:rPr lang="en-GB" dirty="0" smtClean="0"/>
              <a:t>Works include Daniel Defoe</a:t>
            </a:r>
            <a:r>
              <a:rPr lang="en-GB" dirty="0"/>
              <a:t>, Newton, Culpepper, </a:t>
            </a:r>
            <a:r>
              <a:rPr lang="en-GB" dirty="0" smtClean="0"/>
              <a:t>Alexander Pope, Thomas Paine, Voltaire.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 to Historical Texts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24758"/>
            <a:ext cx="1181840" cy="2363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hlinkClick r:id="rId4" tooltip="A solution of the question, where the swallow, nightingale, woodcock, fieldfare stork, cuckow, and other birds of passage go, and reaside when absent from us...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437" y="1780867"/>
            <a:ext cx="1778320" cy="2407572"/>
          </a:xfrm>
          <a:prstGeom prst="rect">
            <a:avLst/>
          </a:prstGeom>
          <a:ln>
            <a:solidFill>
              <a:srgbClr val="2C3841"/>
            </a:solidFill>
          </a:ln>
        </p:spPr>
      </p:pic>
      <p:pic>
        <p:nvPicPr>
          <p:cNvPr id="12" name="Picture 11">
            <a:hlinkClick r:id="rId6" tooltip="A directory for midwives: or, a guide for women, in their conception, bearing, and suckling their children...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59" y="1816492"/>
            <a:ext cx="3970911" cy="22739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93772" y="1309380"/>
            <a:ext cx="7434000" cy="384721"/>
          </a:xfrm>
        </p:spPr>
        <p:txBody>
          <a:bodyPr/>
          <a:lstStyle/>
          <a:p>
            <a:r>
              <a:rPr lang="en-GB" dirty="0"/>
              <a:t>(</a:t>
            </a:r>
            <a:r>
              <a:rPr lang="en-US" dirty="0"/>
              <a:t>1701-1800)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78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65,000 British Library 19</a:t>
            </a:r>
            <a:r>
              <a:rPr lang="en-GB" baseline="30000" dirty="0"/>
              <a:t>th</a:t>
            </a:r>
            <a:r>
              <a:rPr lang="en-GB" dirty="0"/>
              <a:t> century </a:t>
            </a:r>
            <a:r>
              <a:rPr lang="en-GB" dirty="0" smtClean="0"/>
              <a:t>texts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93200" y="4221088"/>
            <a:ext cx="7797560" cy="2143712"/>
          </a:xfrm>
        </p:spPr>
        <p:txBody>
          <a:bodyPr>
            <a:normAutofit/>
          </a:bodyPr>
          <a:lstStyle/>
          <a:p>
            <a:pPr lvl="1"/>
            <a:r>
              <a:rPr lang="en-GB" dirty="0"/>
              <a:t>Over 65,000 recently digitised editions from the British Library's 19th century collection, comprising over 25 million pages of previously rare and inaccessible titles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Authors include Jane Austen, Charles Dickens, Jules Verne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05389" y="243756"/>
            <a:ext cx="5326851" cy="146194"/>
          </a:xfrm>
        </p:spPr>
        <p:txBody>
          <a:bodyPr/>
          <a:lstStyle/>
          <a:p>
            <a:r>
              <a:rPr lang="en-GB" dirty="0" smtClean="0"/>
              <a:t>Introduction to Historical Texts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6" y="1801602"/>
            <a:ext cx="1460268" cy="2273940"/>
          </a:xfrm>
          <a:prstGeom prst="rect">
            <a:avLst/>
          </a:prstGeom>
          <a:ln>
            <a:solidFill>
              <a:srgbClr val="2C384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533" y="1785746"/>
            <a:ext cx="1702536" cy="2230149"/>
          </a:xfrm>
          <a:prstGeom prst="rect">
            <a:avLst/>
          </a:prstGeom>
          <a:ln>
            <a:solidFill>
              <a:srgbClr val="2C384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1966"/>
            <a:ext cx="1477008" cy="2273940"/>
          </a:xfrm>
          <a:prstGeom prst="rect">
            <a:avLst/>
          </a:prstGeom>
          <a:ln>
            <a:solidFill>
              <a:srgbClr val="2C384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785746"/>
            <a:ext cx="1427606" cy="2273940"/>
          </a:xfrm>
          <a:prstGeom prst="rect">
            <a:avLst/>
          </a:prstGeom>
          <a:ln>
            <a:solidFill>
              <a:srgbClr val="2C3841"/>
            </a:solidFill>
          </a:ln>
        </p:spPr>
      </p:pic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93772" y="1309380"/>
            <a:ext cx="7434000" cy="384721"/>
          </a:xfrm>
        </p:spPr>
        <p:txBody>
          <a:bodyPr/>
          <a:lstStyle/>
          <a:p>
            <a:r>
              <a:rPr lang="en-GB" dirty="0"/>
              <a:t>(1789-1914)</a:t>
            </a:r>
          </a:p>
        </p:txBody>
      </p:sp>
    </p:spTree>
    <p:extLst>
      <p:ext uri="{BB962C8B-B14F-4D97-AF65-F5344CB8AC3E}">
        <p14:creationId xmlns:p14="http://schemas.microsoft.com/office/powerpoint/2010/main" val="393262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20105"/>
            <a:ext cx="7434000" cy="1162035"/>
          </a:xfrm>
        </p:spPr>
        <p:txBody>
          <a:bodyPr/>
          <a:lstStyle/>
          <a:p>
            <a:r>
              <a:rPr lang="en-GB" dirty="0" smtClean="0"/>
              <a:t>Key features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199" y="1772816"/>
            <a:ext cx="8255265" cy="4752528"/>
          </a:xfrm>
        </p:spPr>
        <p:txBody>
          <a:bodyPr>
            <a:noAutofit/>
          </a:bodyPr>
          <a:lstStyle/>
          <a:p>
            <a:pPr lvl="1"/>
            <a:r>
              <a:rPr lang="en-GB" sz="2400" dirty="0"/>
              <a:t>Cross-search EEBO, ECCO and 65, 000 texts from the British Library C19th collection for the first </a:t>
            </a:r>
            <a:r>
              <a:rPr lang="en-GB" sz="2400" dirty="0" smtClean="0"/>
              <a:t>time</a:t>
            </a:r>
          </a:p>
          <a:p>
            <a:pPr lvl="1"/>
            <a:r>
              <a:rPr lang="en-GB" sz="2400" dirty="0" smtClean="0"/>
              <a:t>View </a:t>
            </a:r>
            <a:r>
              <a:rPr lang="en-GB" sz="2400" dirty="0"/>
              <a:t>and search the full text (where available) as well as the bibliographic information for texts </a:t>
            </a:r>
          </a:p>
          <a:p>
            <a:pPr lvl="1"/>
            <a:r>
              <a:rPr lang="en-GB" sz="2400" smtClean="0"/>
              <a:t>View </a:t>
            </a:r>
            <a:r>
              <a:rPr lang="en-GB" sz="2400" dirty="0"/>
              <a:t>images and full text side by side</a:t>
            </a:r>
          </a:p>
          <a:p>
            <a:pPr lvl="1"/>
            <a:r>
              <a:rPr lang="en-GB" sz="2400" dirty="0"/>
              <a:t>Download whole publications (PDF) and individual images (JPEG</a:t>
            </a:r>
            <a:r>
              <a:rPr lang="en-GB" sz="2400" dirty="0" smtClean="0"/>
              <a:t>)</a:t>
            </a:r>
          </a:p>
          <a:p>
            <a:pPr lvl="1"/>
            <a:r>
              <a:rPr lang="en-GB" sz="2400" dirty="0" smtClean="0"/>
              <a:t>View publication date histogram for search results</a:t>
            </a:r>
          </a:p>
          <a:p>
            <a:pPr marL="0" lvl="1" indent="0">
              <a:buNone/>
            </a:pPr>
            <a:endParaRPr lang="en-GB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Introduction to Historical Texts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Search 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 to Historical Texts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Frame 5"/>
          <p:cNvSpPr/>
          <p:nvPr/>
        </p:nvSpPr>
        <p:spPr>
          <a:xfrm>
            <a:off x="539552" y="2276872"/>
            <a:ext cx="1944216" cy="216024"/>
          </a:xfrm>
          <a:prstGeom prst="frame">
            <a:avLst/>
          </a:prstGeom>
          <a:ln w="12700">
            <a:solidFill>
              <a:srgbClr val="E047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8442"/>
            <a:ext cx="7963712" cy="4825987"/>
          </a:xfrm>
          <a:prstGeom prst="rect">
            <a:avLst/>
          </a:prstGeom>
          <a:ln>
            <a:solidFill>
              <a:srgbClr val="2C3841"/>
            </a:solidFill>
          </a:ln>
        </p:spPr>
      </p:pic>
    </p:spTree>
    <p:extLst>
      <p:ext uri="{BB962C8B-B14F-4D97-AF65-F5344CB8AC3E}">
        <p14:creationId xmlns:p14="http://schemas.microsoft.com/office/powerpoint/2010/main" val="337828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Advanced search 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 to Historical Texts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6" name="Frame 5"/>
          <p:cNvSpPr/>
          <p:nvPr/>
        </p:nvSpPr>
        <p:spPr>
          <a:xfrm>
            <a:off x="539552" y="2276872"/>
            <a:ext cx="1944216" cy="216024"/>
          </a:xfrm>
          <a:prstGeom prst="frame">
            <a:avLst/>
          </a:prstGeom>
          <a:ln w="12700">
            <a:solidFill>
              <a:srgbClr val="E047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56718"/>
            <a:ext cx="7963712" cy="4689433"/>
          </a:xfrm>
          <a:prstGeom prst="rect">
            <a:avLst/>
          </a:prstGeom>
          <a:ln>
            <a:solidFill>
              <a:srgbClr val="2C3841"/>
            </a:solidFill>
          </a:ln>
        </p:spPr>
      </p:pic>
    </p:spTree>
    <p:extLst>
      <p:ext uri="{BB962C8B-B14F-4D97-AF65-F5344CB8AC3E}">
        <p14:creationId xmlns:p14="http://schemas.microsoft.com/office/powerpoint/2010/main" val="153676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Browse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51035"/>
            <a:ext cx="7963711" cy="4700802"/>
          </a:xfrm>
          <a:ln>
            <a:solidFill>
              <a:srgbClr val="2C384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 to Historical Texts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3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Jisc 2013">
      <a:dk1>
        <a:srgbClr val="2C3841"/>
      </a:dk1>
      <a:lt1>
        <a:srgbClr val="FFFFFF"/>
      </a:lt1>
      <a:dk2>
        <a:srgbClr val="2C3841"/>
      </a:dk2>
      <a:lt2>
        <a:srgbClr val="E85E12"/>
      </a:lt2>
      <a:accent1>
        <a:srgbClr val="820036"/>
      </a:accent1>
      <a:accent2>
        <a:srgbClr val="0092CB"/>
      </a:accent2>
      <a:accent3>
        <a:srgbClr val="552481"/>
      </a:accent3>
      <a:accent4>
        <a:srgbClr val="F9B000"/>
      </a:accent4>
      <a:accent5>
        <a:srgbClr val="B71A8B"/>
      </a:accent5>
      <a:accent6>
        <a:srgbClr val="B2BB1C"/>
      </a:accent6>
      <a:hlink>
        <a:srgbClr val="E85E12"/>
      </a:hlink>
      <a:folHlink>
        <a:srgbClr val="E85E12"/>
      </a:folHlink>
    </a:clrScheme>
    <a:fontScheme name="Pixel">
      <a:majorFont>
        <a:latin typeface="Corbel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orbel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haredContentType xmlns="Microsoft.SharePoint.Taxonomy.ContentTypeSync" SourceId="79c6cfb5-50bc-4fca-81ee-f60fcea9a646" ContentTypeId="0x0101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774369F7717648B61F61A9706D4652" ma:contentTypeVersion="5" ma:contentTypeDescription="Create a new document." ma:contentTypeScope="" ma:versionID="a251d030db7cde24b7f7a47d83744b88">
  <xsd:schema xmlns:xsd="http://www.w3.org/2001/XMLSchema" xmlns:xs="http://www.w3.org/2001/XMLSchema" xmlns:p="http://schemas.microsoft.com/office/2006/metadata/properties" xmlns:ns2="79ed8d8e-735d-4020-8679-fc6c7b35ba8b" xmlns:ns3="6464afcc-1ec3-4065-96eb-899d285174cd" targetNamespace="http://schemas.microsoft.com/office/2006/metadata/properties" ma:root="true" ma:fieldsID="81fedcd6e7015a9a2fbe42c9e0ddf927" ns2:_="" ns3:_="">
    <xsd:import namespace="79ed8d8e-735d-4020-8679-fc6c7b35ba8b"/>
    <xsd:import namespace="6464afcc-1ec3-4065-96eb-899d285174cd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ed8d8e-735d-4020-8679-fc6c7b35ba8b" elementFormDefault="qualified">
    <xsd:import namespace="http://schemas.microsoft.com/office/2006/documentManagement/types"/>
    <xsd:import namespace="http://schemas.microsoft.com/office/infopath/2007/PartnerControls"/>
    <xsd:element name="_dlc_DocId" ma:index="2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4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afcc-1ec3-4065-96eb-899d285174c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9ed8d8e-735d-4020-8679-fc6c7b35ba8b">N7XHR37R3CPZ-1952160618-190</_dlc_DocId>
    <_dlc_DocIdUrl xmlns="79ed8d8e-735d-4020-8679-fc6c7b35ba8b">
      <Url>https://jisc365.sharepoint.com/sites/dcrd/HTJA/_layouts/15/DocIdRedir.aspx?ID=N7XHR37R3CPZ-1952160618-190</Url>
      <Description>N7XHR37R3CPZ-1952160618-190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66D69F-55FB-4344-B29D-FA52CD26F706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12A65B13-B27E-4369-8977-9906281B77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ed8d8e-735d-4020-8679-fc6c7b35ba8b"/>
    <ds:schemaRef ds:uri="6464afcc-1ec3-4065-96eb-899d285174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D845B8-9C2D-40ED-BFB4-FD682F6B5FF1}">
  <ds:schemaRefs>
    <ds:schemaRef ds:uri="http://purl.org/dc/elements/1.1/"/>
    <ds:schemaRef ds:uri="http://purl.org/dc/terms/"/>
    <ds:schemaRef ds:uri="http://schemas.microsoft.com/office/2006/documentManagement/types"/>
    <ds:schemaRef ds:uri="http://www.w3.org/XML/1998/namespace"/>
    <ds:schemaRef ds:uri="6464afcc-1ec3-4065-96eb-899d285174cd"/>
    <ds:schemaRef ds:uri="79ed8d8e-735d-4020-8679-fc6c7b35ba8b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7EAD927C-8232-4DDB-AAED-5FA0F40D544B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902DEAC1-77DC-4581-9253-2B283A5365E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3938</TotalTime>
  <Words>617</Words>
  <Application>Microsoft Macintosh PowerPoint</Application>
  <PresentationFormat>On-screen Show (4:3)</PresentationFormat>
  <Paragraphs>102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Corbel</vt:lpstr>
      <vt:lpstr>Lucida Grande</vt:lpstr>
      <vt:lpstr>Arial</vt:lpstr>
      <vt:lpstr>Office Theme</vt:lpstr>
      <vt:lpstr>Introduction to Historical Texts</vt:lpstr>
      <vt:lpstr>What is Historical Texts? </vt:lpstr>
      <vt:lpstr>Early English Books Online (EEBO) </vt:lpstr>
      <vt:lpstr>Eighteenth Century Collections Online (ECCO) </vt:lpstr>
      <vt:lpstr>65,000 British Library 19th century texts </vt:lpstr>
      <vt:lpstr>Key features </vt:lpstr>
      <vt:lpstr>Search  </vt:lpstr>
      <vt:lpstr>Advanced search  </vt:lpstr>
      <vt:lpstr>Browse </vt:lpstr>
      <vt:lpstr>Results  </vt:lpstr>
      <vt:lpstr>Saving searches, items and settings  </vt:lpstr>
      <vt:lpstr>Viewer  </vt:lpstr>
      <vt:lpstr>Viewer (side panels open)  </vt:lpstr>
      <vt:lpstr>Viewer (search panel) </vt:lpstr>
      <vt:lpstr>Viewer (details panel) </vt:lpstr>
      <vt:lpstr>Benefits for researchers </vt:lpstr>
      <vt:lpstr>Further information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timroe</dc:creator>
  <cp:lastModifiedBy>Susan Anderton</cp:lastModifiedBy>
  <cp:revision>245</cp:revision>
  <dcterms:created xsi:type="dcterms:W3CDTF">2013-06-28T11:27:49Z</dcterms:created>
  <dcterms:modified xsi:type="dcterms:W3CDTF">2016-02-03T09:31:35Z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0x01010082774369F7717648B61F61A9706D4652</vt:lpwstr>
  </property>
  <property fmtid="{D5CDD505-2E9C-101B-9397-08002B2CF9AE}" pid="3" name="_dlc_DocIdItemGuid">
    <vt:lpwstr>d2a80856-e71c-44b2-a749-b90e67b4819b</vt:lpwstr>
  </property>
</Properties>
</file>